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3"/>
  </p:notesMasterIdLst>
  <p:sldIdLst>
    <p:sldId id="256" r:id="rId3"/>
    <p:sldId id="257" r:id="rId4"/>
    <p:sldId id="269" r:id="rId5"/>
    <p:sldId id="259" r:id="rId6"/>
    <p:sldId id="285" r:id="rId7"/>
    <p:sldId id="286" r:id="rId8"/>
    <p:sldId id="288" r:id="rId9"/>
    <p:sldId id="289" r:id="rId10"/>
    <p:sldId id="290" r:id="rId11"/>
    <p:sldId id="28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7" roundtripDataSignature="AMtx7mhdItlhyNJHaYm/KMkJH0rEiqKG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F7B0CC-B652-43B4-B6BE-495D8A8E7A6D}" v="688" dt="2025-04-22T19:10:35.844"/>
  </p1510:revLst>
</p1510:revInfo>
</file>

<file path=ppt/tableStyles.xml><?xml version="1.0" encoding="utf-8"?>
<a:tblStyleLst xmlns:a="http://schemas.openxmlformats.org/drawingml/2006/main" def="{1DB9F0EF-ACD1-4B15-82D4-7A0DD9515054}">
  <a:tblStyle styleId="{1DB9F0EF-ACD1-4B15-82D4-7A0DD951505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2AFFA6F-D351-4F02-8C59-779FA291080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5E5566F-D6BF-54D7-D0F5-D1AA54C10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E5FD0872-5AE9-CDB9-F108-438CADD49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F587F79F-EF6D-7402-3226-C571B935FB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516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B158EE71-1383-2A24-A1C7-2A5A8F103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B62686DB-D510-06E2-BF60-4C15D3B6E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B4D9E35E-50B5-D04C-3360-9B1BFE499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87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2599CD95-6024-0BA0-3B90-734C37B27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5A1FE329-DB51-0436-CEEB-C1828B257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95D48071-647E-13AD-5F44-7B77727E1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229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F98B1EF2-0497-DB96-0416-1A8F1531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172B6AE9-3D00-67A9-1F7A-3729093BF7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783CE9B-F08F-FC7E-9789-54AEB0947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019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76720093-A0FF-D8F3-5127-5024D9A8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08A9FBD4-E79E-248D-E61F-B023562F29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1066C0B-5154-5788-5643-EC0029125D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38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3808" y="190276"/>
            <a:ext cx="3784338" cy="9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147877" y="2906118"/>
            <a:ext cx="118962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</a:rPr>
              <a:t>Simulation of blood flow in multi-layered arterial model using CFD</a:t>
            </a:r>
          </a:p>
        </p:txBody>
      </p:sp>
      <p:sp>
        <p:nvSpPr>
          <p:cNvPr id="32" name="Google Shape;32;p1"/>
          <p:cNvSpPr txBox="1"/>
          <p:nvPr/>
        </p:nvSpPr>
        <p:spPr>
          <a:xfrm>
            <a:off x="10738200" y="6386001"/>
            <a:ext cx="1219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None/>
            </a:pPr>
            <a:r>
              <a:rPr lang="en-US" sz="14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67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1"/>
          <p:cNvCxnSpPr/>
          <p:nvPr/>
        </p:nvCxnSpPr>
        <p:spPr>
          <a:xfrm>
            <a:off x="8048942" y="657301"/>
            <a:ext cx="3908458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1"/>
          <p:cNvCxnSpPr/>
          <p:nvPr/>
        </p:nvCxnSpPr>
        <p:spPr>
          <a:xfrm>
            <a:off x="197884" y="657301"/>
            <a:ext cx="3908458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2067" y="219158"/>
            <a:ext cx="5047768" cy="1340267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7"/>
          <p:cNvSpPr txBox="1"/>
          <p:nvPr/>
        </p:nvSpPr>
        <p:spPr>
          <a:xfrm>
            <a:off x="1660000" y="3108167"/>
            <a:ext cx="887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6000"/>
              <a:buFont typeface="Times New Roman"/>
              <a:buNone/>
            </a:pPr>
            <a:r>
              <a:rPr lang="en-US" sz="6000" b="1" i="0" u="none" strike="noStrike" cap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6000" b="1" i="0" u="none" strike="noStrike" cap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27"/>
          <p:cNvSpPr txBox="1"/>
          <p:nvPr/>
        </p:nvSpPr>
        <p:spPr>
          <a:xfrm>
            <a:off x="10738200" y="6386001"/>
            <a:ext cx="1219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None/>
            </a:pPr>
            <a:r>
              <a:rPr lang="en-US" sz="1467" dirty="0">
                <a:solidFill>
                  <a:schemeClr val="dk2"/>
                </a:solidFill>
              </a:rPr>
              <a:t>10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2"/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2"/>
          <p:cNvSpPr txBox="1"/>
          <p:nvPr/>
        </p:nvSpPr>
        <p:spPr>
          <a:xfrm>
            <a:off x="0" y="144179"/>
            <a:ext cx="53199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4000" b="1" i="0" u="none" strike="noStrike" cap="none" dirty="0">
              <a:solidFill>
                <a:srgbClr val="CC41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" name="Google Shape;4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 txBox="1"/>
          <p:nvPr/>
        </p:nvSpPr>
        <p:spPr>
          <a:xfrm>
            <a:off x="10840200" y="638600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67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" name="Google Shape;45;p2"/>
          <p:cNvGraphicFramePr/>
          <p:nvPr>
            <p:extLst>
              <p:ext uri="{D42A27DB-BD31-4B8C-83A1-F6EECF244321}">
                <p14:modId xmlns:p14="http://schemas.microsoft.com/office/powerpoint/2010/main" val="2037228813"/>
              </p:ext>
            </p:extLst>
          </p:nvPr>
        </p:nvGraphicFramePr>
        <p:xfrm>
          <a:off x="759720" y="1157746"/>
          <a:ext cx="10672560" cy="3697355"/>
        </p:xfrm>
        <a:graphic>
          <a:graphicData uri="http://schemas.openxmlformats.org/drawingml/2006/table">
            <a:tbl>
              <a:tblPr firstRow="1" bandRow="1">
                <a:noFill/>
                <a:tableStyleId>{02AFFA6F-D351-4F02-8C59-779FA2910802}</a:tableStyleId>
              </a:tblPr>
              <a:tblGrid>
                <a:gridCol w="1541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Sl.no</a:t>
                      </a:r>
                      <a:endParaRPr sz="20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Contents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Slide no.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 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FLOW CHART</a:t>
                      </a:r>
                      <a:endParaRPr sz="2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3, 4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 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REVIEW 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8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/ ALGORITHM DESIGN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6-11</a:t>
                      </a:r>
                      <a:endParaRPr lang="en-GB" sz="2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2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GB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MODULE TEST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13, 14</a:t>
                      </a:r>
                      <a:endParaRPr sz="2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GB" sz="2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IMPLEMENTATION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2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4"/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14"/>
          <p:cNvSpPr txBox="1"/>
          <p:nvPr/>
        </p:nvSpPr>
        <p:spPr>
          <a:xfrm>
            <a:off x="132600" y="82428"/>
            <a:ext cx="5319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Chart</a:t>
            </a:r>
            <a:r>
              <a:rPr lang="en-US" sz="4000" b="1" i="0" u="none" strike="noStrike" cap="none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b="1" i="0" u="none" strike="noStrike" cap="none" dirty="0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4"/>
          <p:cNvSpPr txBox="1"/>
          <p:nvPr/>
        </p:nvSpPr>
        <p:spPr>
          <a:xfrm>
            <a:off x="10840200" y="6386001"/>
            <a:ext cx="1219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7"/>
              <a:buFont typeface="Calibri"/>
              <a:buNone/>
            </a:pPr>
            <a:r>
              <a:rPr lang="en-US" sz="1467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67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4933950" y="1602159"/>
            <a:ext cx="704850" cy="2647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85229" y="5386084"/>
            <a:ext cx="2164466" cy="789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Generate Dataset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5731" y="995424"/>
            <a:ext cx="9192831" cy="381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5" name="Elbow Connector 24"/>
          <p:cNvCxnSpPr>
            <a:endCxn id="10" idx="3"/>
          </p:cNvCxnSpPr>
          <p:nvPr/>
        </p:nvCxnSpPr>
        <p:spPr>
          <a:xfrm rot="5400000">
            <a:off x="10045379" y="5084659"/>
            <a:ext cx="1000245" cy="3916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/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/>
          <p:cNvSpPr txBox="1"/>
          <p:nvPr/>
        </p:nvSpPr>
        <p:spPr>
          <a:xfrm>
            <a:off x="92365" y="160338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1  </a:t>
            </a:r>
            <a:endParaRPr sz="4000" b="1" i="0" u="none" strike="noStrike" cap="none" dirty="0">
              <a:solidFill>
                <a:srgbClr val="CC41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 txBox="1"/>
          <p:nvPr/>
        </p:nvSpPr>
        <p:spPr>
          <a:xfrm>
            <a:off x="10840200" y="638600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92365" y="2071983"/>
            <a:ext cx="11926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174097-5675-B497-FDE3-C06DC78AF18B}"/>
              </a:ext>
            </a:extLst>
          </p:cNvPr>
          <p:cNvCxnSpPr>
            <a:cxnSpLocks/>
          </p:cNvCxnSpPr>
          <p:nvPr/>
        </p:nvCxnSpPr>
        <p:spPr>
          <a:xfrm>
            <a:off x="10696641" y="2384343"/>
            <a:ext cx="605343" cy="1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EBAE44F-B980-A821-E5F1-C1DEAA07E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92" y="3757308"/>
            <a:ext cx="9267092" cy="1782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3AD0C3-D5F1-0A07-B5F9-05E72D2D7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43" y="1251584"/>
            <a:ext cx="11691390" cy="1685325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9ADA3AA-4B92-2A1F-1D36-C2B5C3601C61}"/>
              </a:ext>
            </a:extLst>
          </p:cNvPr>
          <p:cNvCxnSpPr>
            <a:cxnSpLocks/>
            <a:stCxn id="14" idx="3"/>
            <a:endCxn id="12" idx="3"/>
          </p:cNvCxnSpPr>
          <p:nvPr/>
        </p:nvCxnSpPr>
        <p:spPr>
          <a:xfrm flipH="1">
            <a:off x="10621584" y="2094247"/>
            <a:ext cx="1212149" cy="2554543"/>
          </a:xfrm>
          <a:prstGeom prst="bentConnector3">
            <a:avLst>
              <a:gd name="adj1" fmla="val -1885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606A6574-C05B-8F2D-FF19-448397198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E8018467-3963-72A1-4E80-3E4655BFBB8F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B5F050A8-23D6-4D6A-D47C-1EBA114C874B}"/>
              </a:ext>
            </a:extLst>
          </p:cNvPr>
          <p:cNvSpPr txBox="1"/>
          <p:nvPr/>
        </p:nvSpPr>
        <p:spPr>
          <a:xfrm>
            <a:off x="0" y="153704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/ Algorithm Design </a:t>
            </a:r>
            <a:endParaRPr sz="4000" b="1" i="0" u="none" strike="noStrike" cap="none" dirty="0">
              <a:solidFill>
                <a:srgbClr val="CC41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346E4824-582B-3B9E-1A9A-3D5108A89A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>
            <a:extLst>
              <a:ext uri="{FF2B5EF4-FFF2-40B4-BE49-F238E27FC236}">
                <a16:creationId xmlns:a16="http://schemas.microsoft.com/office/drawing/2014/main" id="{E504DE71-0E97-C324-ACD8-9BBB3A18F142}"/>
              </a:ext>
            </a:extLst>
          </p:cNvPr>
          <p:cNvSpPr txBox="1"/>
          <p:nvPr/>
        </p:nvSpPr>
        <p:spPr>
          <a:xfrm>
            <a:off x="10840200" y="638600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11A1482A-9034-89A1-4F7E-BD52EF894786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1EB25280-A07A-2028-4954-34D7A27AF947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14E2959E-3A80-C8D8-2579-5C1E5FEE4F86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C9BA658C-1562-85AA-73F0-5D2D82847AAD}"/>
              </a:ext>
            </a:extLst>
          </p:cNvPr>
          <p:cNvSpPr/>
          <p:nvPr/>
        </p:nvSpPr>
        <p:spPr>
          <a:xfrm>
            <a:off x="92365" y="2071983"/>
            <a:ext cx="11926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873BA01E-273E-26A2-CC51-B857C7CB05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D62476A7-B15E-1B1E-D3A2-C64AB337FB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D059D922-3CB2-EC2E-CDED-604130CEB4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urple rectangle with black text&#10;&#10;AI-generated content may be incorrect.">
            <a:extLst>
              <a:ext uri="{FF2B5EF4-FFF2-40B4-BE49-F238E27FC236}">
                <a16:creationId xmlns:a16="http://schemas.microsoft.com/office/drawing/2014/main" id="{0347543E-1064-62D0-8B99-C6C471B6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82" t="22895" r="3499" b="22422"/>
          <a:stretch/>
        </p:blipFill>
        <p:spPr>
          <a:xfrm>
            <a:off x="242276" y="1136285"/>
            <a:ext cx="11707447" cy="876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32E4F-0959-F0CA-96A8-F7FDD060F285}"/>
              </a:ext>
            </a:extLst>
          </p:cNvPr>
          <p:cNvSpPr txBox="1"/>
          <p:nvPr/>
        </p:nvSpPr>
        <p:spPr>
          <a:xfrm>
            <a:off x="307975" y="2246144"/>
            <a:ext cx="929030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Data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artery geometry, layer properties, boundary conditions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1: Preprocessing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 generation, material assignment, setup of flow conditions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2: Feature Extraction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wall properties, blood flow parameters, layer segmentation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3: Hemodynamic Analysis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Solve Navier-Stokes + FSI, simulate blood flow &amp; wall deformation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Velocity profiles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Pressure gradients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Wall shear stress (WSS)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6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98274E9-4AD2-1F09-7C3F-DDB2A46F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F762CD33-06DD-268A-9CE3-47ED92FCDEF4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444740B9-F366-16AB-7B6F-2DF15E856BF9}"/>
              </a:ext>
            </a:extLst>
          </p:cNvPr>
          <p:cNvSpPr txBox="1"/>
          <p:nvPr/>
        </p:nvSpPr>
        <p:spPr>
          <a:xfrm>
            <a:off x="0" y="153704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/ Algorithm Design </a:t>
            </a:r>
            <a:endParaRPr lang="en-US" dirty="0"/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201FF7C1-1588-AF90-6BDE-CEE5DD90EA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>
            <a:extLst>
              <a:ext uri="{FF2B5EF4-FFF2-40B4-BE49-F238E27FC236}">
                <a16:creationId xmlns:a16="http://schemas.microsoft.com/office/drawing/2014/main" id="{055FC124-B960-1FD5-C401-F1A9603E2F79}"/>
              </a:ext>
            </a:extLst>
          </p:cNvPr>
          <p:cNvSpPr txBox="1"/>
          <p:nvPr/>
        </p:nvSpPr>
        <p:spPr>
          <a:xfrm>
            <a:off x="10840200" y="638600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707EA026-21D0-3951-0344-AEC0C2E6C2E0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9E8E3582-03CE-93E3-1FE4-F58AC554DE9B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2A0111DC-5A43-E6AC-EC97-0D0C77B54D48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67C0F1AC-E2EB-A453-C5D0-6118FD7F7FE9}"/>
              </a:ext>
            </a:extLst>
          </p:cNvPr>
          <p:cNvSpPr/>
          <p:nvPr/>
        </p:nvSpPr>
        <p:spPr>
          <a:xfrm>
            <a:off x="92365" y="2071983"/>
            <a:ext cx="11926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08DD71A3-44FF-B849-6F7C-0B6F49A77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1252F90C-5CAA-A487-74D0-52AD521884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E232FAF9-096A-0CFE-FD3F-5A810A03BE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69AF0-3A6F-4017-9E30-37200D096EB7}"/>
              </a:ext>
            </a:extLst>
          </p:cNvPr>
          <p:cNvSpPr txBox="1"/>
          <p:nvPr/>
        </p:nvSpPr>
        <p:spPr>
          <a:xfrm>
            <a:off x="342900" y="1181100"/>
            <a:ext cx="2273300" cy="9525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DC4E9-9604-D077-0A7C-BAC7D9A8CA5F}"/>
              </a:ext>
            </a:extLst>
          </p:cNvPr>
          <p:cNvSpPr txBox="1"/>
          <p:nvPr/>
        </p:nvSpPr>
        <p:spPr>
          <a:xfrm>
            <a:off x="180340" y="1173480"/>
            <a:ext cx="796543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2400" b="1" dirty="0">
                <a:latin typeface="Times New Roman"/>
                <a:cs typeface="Times New Roman"/>
              </a:rPr>
            </a:br>
            <a:br>
              <a:rPr lang="en-US" sz="1800" dirty="0">
                <a:latin typeface="Times New Roman"/>
                <a:cs typeface="Times New Roman"/>
              </a:rPr>
            </a:b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FE733-5DA5-38EC-C6CF-D149929B476D}"/>
              </a:ext>
            </a:extLst>
          </p:cNvPr>
          <p:cNvSpPr txBox="1"/>
          <p:nvPr/>
        </p:nvSpPr>
        <p:spPr>
          <a:xfrm>
            <a:off x="180340" y="1171724"/>
            <a:ext cx="960374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</a:rPr>
              <a:t>Tools used : COMSOL 6.2 &amp; COMSOL 6.3 , Blender</a:t>
            </a:r>
            <a:br>
              <a:rPr lang="en-US" sz="2400" b="1" dirty="0">
                <a:latin typeface="Times New Roman"/>
              </a:rPr>
            </a:br>
            <a:r>
              <a:rPr lang="en-US" sz="2400" b="1" dirty="0">
                <a:latin typeface="Times New Roman"/>
                <a:cs typeface="Times New Roman"/>
              </a:rPr>
              <a:t>Material : Blood vessel </a:t>
            </a: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400" b="1" dirty="0">
                <a:latin typeface="Times New Roman"/>
                <a:cs typeface="Times New Roman"/>
              </a:rPr>
              <a:t>Flow : Laminar flow </a:t>
            </a:r>
            <a:br>
              <a:rPr lang="en-US" sz="2400" b="1" dirty="0">
                <a:latin typeface="Times New Roman"/>
                <a:cs typeface="Times New Roman"/>
              </a:rPr>
            </a:br>
            <a:r>
              <a:rPr lang="en-US" sz="2400" b="1" dirty="0">
                <a:latin typeface="Times New Roman"/>
                <a:cs typeface="Times New Roman"/>
              </a:rPr>
              <a:t>Time Dependent </a:t>
            </a:r>
            <a:endParaRPr lang="en-US" sz="2400" b="1" dirty="0"/>
          </a:p>
          <a:p>
            <a:r>
              <a:rPr lang="en-US" sz="2400" dirty="0">
                <a:latin typeface="Times New Roman"/>
              </a:rPr>
              <a:t> </a:t>
            </a:r>
            <a:endParaRPr lang="en-US" sz="18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78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5C284E78-F021-1881-D96C-9E64B529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6AAC2F2C-242D-519C-76A9-E30B6F375EA9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539F2D3F-7B8D-B11C-D95F-AE70FD5C1EF8}"/>
              </a:ext>
            </a:extLst>
          </p:cNvPr>
          <p:cNvSpPr txBox="1"/>
          <p:nvPr/>
        </p:nvSpPr>
        <p:spPr>
          <a:xfrm>
            <a:off x="10819" y="118733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 </a:t>
            </a:r>
            <a:endParaRPr lang="en-US" dirty="0"/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3E019EED-362B-4773-93EA-196C287406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>
            <a:extLst>
              <a:ext uri="{FF2B5EF4-FFF2-40B4-BE49-F238E27FC236}">
                <a16:creationId xmlns:a16="http://schemas.microsoft.com/office/drawing/2014/main" id="{5A64F3B7-5B16-B4A9-C473-3AAAFC09CFAC}"/>
              </a:ext>
            </a:extLst>
          </p:cNvPr>
          <p:cNvSpPr txBox="1"/>
          <p:nvPr/>
        </p:nvSpPr>
        <p:spPr>
          <a:xfrm>
            <a:off x="10840200" y="638600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F0E06133-0E64-6C13-9FB4-43F5521AC218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1643B507-9F53-7A6F-BB39-E374714BC7CB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76BF1C10-F2D4-C5C3-841E-1C5939BF56B8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00D84756-CB6C-45BD-2885-1EFC52A213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600716C2-C20F-F891-1CFC-228F63F9AA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B2D0EB3E-22A1-7590-8CC6-87D498A13B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C44095-178D-8700-3F49-1E3EB3063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872" y="1099418"/>
            <a:ext cx="5913013" cy="33260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BE73BB-3D2E-7232-78D4-E0BF68145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04306">
            <a:off x="206514" y="1481663"/>
            <a:ext cx="5489515" cy="494682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FB2EF-D750-F95B-6A7F-A1029A15C788}"/>
              </a:ext>
            </a:extLst>
          </p:cNvPr>
          <p:cNvCxnSpPr>
            <a:cxnSpLocks/>
          </p:cNvCxnSpPr>
          <p:nvPr/>
        </p:nvCxnSpPr>
        <p:spPr>
          <a:xfrm flipV="1">
            <a:off x="4553712" y="3749040"/>
            <a:ext cx="2560320" cy="97225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011E6-CFD2-6C93-5654-0DA2F4F5C73C}"/>
              </a:ext>
            </a:extLst>
          </p:cNvPr>
          <p:cNvCxnSpPr>
            <a:cxnSpLocks/>
          </p:cNvCxnSpPr>
          <p:nvPr/>
        </p:nvCxnSpPr>
        <p:spPr>
          <a:xfrm flipV="1">
            <a:off x="4453128" y="2331720"/>
            <a:ext cx="2249424" cy="2075688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35D990F-20FF-D304-6C1C-5597A372B084}"/>
              </a:ext>
            </a:extLst>
          </p:cNvPr>
          <p:cNvSpPr txBox="1"/>
          <p:nvPr/>
        </p:nvSpPr>
        <p:spPr>
          <a:xfrm>
            <a:off x="7249557" y="4075493"/>
            <a:ext cx="2478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Sliced Aorta </a:t>
            </a:r>
          </a:p>
        </p:txBody>
      </p:sp>
    </p:spTree>
    <p:extLst>
      <p:ext uri="{BB962C8B-B14F-4D97-AF65-F5344CB8AC3E}">
        <p14:creationId xmlns:p14="http://schemas.microsoft.com/office/powerpoint/2010/main" val="257028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9A78B770-03DC-88FF-2252-B4A056A40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A59E8A61-949F-98A4-F329-E4B5A10A4A73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06A75547-F67D-3490-AACD-B6C4E81289B6}"/>
              </a:ext>
            </a:extLst>
          </p:cNvPr>
          <p:cNvSpPr txBox="1"/>
          <p:nvPr/>
        </p:nvSpPr>
        <p:spPr>
          <a:xfrm>
            <a:off x="0" y="163229"/>
            <a:ext cx="102062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C4125"/>
                </a:solidFill>
                <a:latin typeface="Times New Roman"/>
                <a:cs typeface="Times New Roman"/>
                <a:sym typeface="Times New Roman"/>
              </a:rPr>
              <a:t>Module Testing and Intermediate Analysis </a:t>
            </a:r>
            <a:endParaRPr lang="en-US" dirty="0"/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E7B45762-6333-108E-2531-BFF9D08535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>
            <a:extLst>
              <a:ext uri="{FF2B5EF4-FFF2-40B4-BE49-F238E27FC236}">
                <a16:creationId xmlns:a16="http://schemas.microsoft.com/office/drawing/2014/main" id="{D542E7F1-B8B3-79C7-47BD-CE801E9E10F8}"/>
              </a:ext>
            </a:extLst>
          </p:cNvPr>
          <p:cNvSpPr txBox="1"/>
          <p:nvPr/>
        </p:nvSpPr>
        <p:spPr>
          <a:xfrm>
            <a:off x="10840200" y="638600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08DB5D8A-3FD6-3A7A-7220-DF6146C04B11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866DC3AA-475E-A468-F53C-D3E6FEC7A317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4266227B-703A-E0A6-9289-15ED731D7390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C69EA8B9-5201-51C5-B463-94B6D8B44C5A}"/>
              </a:ext>
            </a:extLst>
          </p:cNvPr>
          <p:cNvSpPr/>
          <p:nvPr/>
        </p:nvSpPr>
        <p:spPr>
          <a:xfrm>
            <a:off x="92365" y="2071983"/>
            <a:ext cx="11926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1381C6EF-5482-35E4-9CD7-0E047FD564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DDDA0B35-86D0-D864-70B9-B2029A873F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FB93B298-60C9-DBE8-4915-BE6384320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11AC9-04B2-9472-741A-9239ED1EDBBA}"/>
              </a:ext>
            </a:extLst>
          </p:cNvPr>
          <p:cNvSpPr txBox="1"/>
          <p:nvPr/>
        </p:nvSpPr>
        <p:spPr>
          <a:xfrm>
            <a:off x="342900" y="1181100"/>
            <a:ext cx="2273300" cy="9525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B1379-4528-E5CC-D7B2-5B55C56A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1" y="1244773"/>
            <a:ext cx="4191934" cy="2357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7751C6-D4D0-A4A3-2CA2-1CBF1F01A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30" y="3822546"/>
            <a:ext cx="4191933" cy="235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014EE-A733-D535-6A37-6A54727AC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765" y="1235182"/>
            <a:ext cx="5783572" cy="3253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E492EA-1D66-3951-2E31-1FD55CCE95C6}"/>
              </a:ext>
            </a:extLst>
          </p:cNvPr>
          <p:cNvSpPr txBox="1"/>
          <p:nvPr/>
        </p:nvSpPr>
        <p:spPr>
          <a:xfrm>
            <a:off x="5955181" y="4750927"/>
            <a:ext cx="398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on the layers of Aorta  </a:t>
            </a:r>
          </a:p>
        </p:txBody>
      </p:sp>
    </p:spTree>
    <p:extLst>
      <p:ext uri="{BB962C8B-B14F-4D97-AF65-F5344CB8AC3E}">
        <p14:creationId xmlns:p14="http://schemas.microsoft.com/office/powerpoint/2010/main" val="421781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CC168D50-89B9-D023-D57B-E0D41A5B9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267BEDAE-ADD9-DE29-F582-349774C31B1F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DECFEFAC-9AA5-F105-DEF1-F426CC8E0FCE}"/>
              </a:ext>
            </a:extLst>
          </p:cNvPr>
          <p:cNvSpPr txBox="1"/>
          <p:nvPr/>
        </p:nvSpPr>
        <p:spPr>
          <a:xfrm>
            <a:off x="10819" y="118733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 </a:t>
            </a:r>
            <a:endParaRPr lang="en-US" dirty="0"/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E5DEF5CB-BCE1-816B-A3B3-A15A3D9EDC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>
            <a:extLst>
              <a:ext uri="{FF2B5EF4-FFF2-40B4-BE49-F238E27FC236}">
                <a16:creationId xmlns:a16="http://schemas.microsoft.com/office/drawing/2014/main" id="{DBD5F48E-3D15-A7D2-1409-DCFB79C4E051}"/>
              </a:ext>
            </a:extLst>
          </p:cNvPr>
          <p:cNvSpPr txBox="1"/>
          <p:nvPr/>
        </p:nvSpPr>
        <p:spPr>
          <a:xfrm>
            <a:off x="10840200" y="638600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B1BF8DF6-1F65-4893-3B1C-A37D6BA3B503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A16D587E-FAF9-2509-5A4B-77386A755D8F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93F1B797-4470-A1A7-9CBC-E55F4FC32FE2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D6DFFB86-AEC1-D91B-0CE1-A93E1EF84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9B2CCB79-F962-12D8-FB21-403CDB523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ED9B55A9-7279-88D9-77CD-289535C750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CAFE14C1-EA51-C10D-BC24-ED3FAE444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4721" y="1425592"/>
            <a:ext cx="8971661" cy="50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186</Words>
  <Application>Microsoft Office PowerPoint</Application>
  <PresentationFormat>Widescreen</PresentationFormat>
  <Paragraphs>59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nihal jain</dc:creator>
  <cp:lastModifiedBy>sam</cp:lastModifiedBy>
  <cp:revision>224</cp:revision>
  <dcterms:created xsi:type="dcterms:W3CDTF">2024-11-23T03:47:14Z</dcterms:created>
  <dcterms:modified xsi:type="dcterms:W3CDTF">2025-09-29T05:39:13Z</dcterms:modified>
</cp:coreProperties>
</file>